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6" r:id="rId20"/>
    <p:sldId id="273" r:id="rId21"/>
    <p:sldId id="274" r:id="rId22"/>
  </p:sldIdLst>
  <p:sldSz cx="9144000" cy="6858000" type="screen4x3"/>
  <p:notesSz cx="6858000" cy="9144000"/>
  <p:embeddedFontLst>
    <p:embeddedFont>
      <p:font typeface="Anton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B0FBD-5974-44A2-B876-3EDBF1D13F35}" v="1106" dt="2023-02-07T13:31:11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Hopkins" userId="fb065934-ab32-49f5-9aad-31b6986eceb1" providerId="ADAL" clId="{A5AB0FBD-5974-44A2-B876-3EDBF1D13F35}"/>
    <pc:docChg chg="undo custSel addSld modSld sldOrd">
      <pc:chgData name="Heather Hopkins" userId="fb065934-ab32-49f5-9aad-31b6986eceb1" providerId="ADAL" clId="{A5AB0FBD-5974-44A2-B876-3EDBF1D13F35}" dt="2023-02-07T13:31:11.407" v="1117" actId="1076"/>
      <pc:docMkLst>
        <pc:docMk/>
      </pc:docMkLst>
      <pc:sldChg chg="modSp mod modNotes">
        <pc:chgData name="Heather Hopkins" userId="fb065934-ab32-49f5-9aad-31b6986eceb1" providerId="ADAL" clId="{A5AB0FBD-5974-44A2-B876-3EDBF1D13F35}" dt="2023-02-07T13:18:49.851" v="15" actId="14100"/>
        <pc:sldMkLst>
          <pc:docMk/>
          <pc:sldMk cId="0" sldId="271"/>
        </pc:sldMkLst>
        <pc:spChg chg="mod">
          <ac:chgData name="Heather Hopkins" userId="fb065934-ab32-49f5-9aad-31b6986eceb1" providerId="ADAL" clId="{A5AB0FBD-5974-44A2-B876-3EDBF1D13F35}" dt="2023-02-07T13:18:49.851" v="15" actId="14100"/>
          <ac:spMkLst>
            <pc:docMk/>
            <pc:sldMk cId="0" sldId="271"/>
            <ac:spMk id="200" creationId="{00000000-0000-0000-0000-000000000000}"/>
          </ac:spMkLst>
        </pc:spChg>
      </pc:sldChg>
      <pc:sldChg chg="addSp delSp modSp mod modAnim modNotes">
        <pc:chgData name="Heather Hopkins" userId="fb065934-ab32-49f5-9aad-31b6986eceb1" providerId="ADAL" clId="{A5AB0FBD-5974-44A2-B876-3EDBF1D13F35}" dt="2023-02-07T13:31:11.407" v="1117" actId="1076"/>
        <pc:sldMkLst>
          <pc:docMk/>
          <pc:sldMk cId="0" sldId="272"/>
        </pc:sldMkLst>
        <pc:spChg chg="mod">
          <ac:chgData name="Heather Hopkins" userId="fb065934-ab32-49f5-9aad-31b6986eceb1" providerId="ADAL" clId="{A5AB0FBD-5974-44A2-B876-3EDBF1D13F35}" dt="2023-02-07T13:31:04.423" v="1114" actId="14100"/>
          <ac:spMkLst>
            <pc:docMk/>
            <pc:sldMk cId="0" sldId="272"/>
            <ac:spMk id="205" creationId="{00000000-0000-0000-0000-000000000000}"/>
          </ac:spMkLst>
        </pc:spChg>
        <pc:picChg chg="add del">
          <ac:chgData name="Heather Hopkins" userId="fb065934-ab32-49f5-9aad-31b6986eceb1" providerId="ADAL" clId="{A5AB0FBD-5974-44A2-B876-3EDBF1D13F35}" dt="2023-02-07T13:26:49.316" v="721" actId="478"/>
          <ac:picMkLst>
            <pc:docMk/>
            <pc:sldMk cId="0" sldId="272"/>
            <ac:picMk id="206" creationId="{00000000-0000-0000-0000-000000000000}"/>
          </ac:picMkLst>
        </pc:picChg>
        <pc:picChg chg="add del mod">
          <ac:chgData name="Heather Hopkins" userId="fb065934-ab32-49f5-9aad-31b6986eceb1" providerId="ADAL" clId="{A5AB0FBD-5974-44A2-B876-3EDBF1D13F35}" dt="2023-02-07T13:26:19.255" v="719"/>
          <ac:picMkLst>
            <pc:docMk/>
            <pc:sldMk cId="0" sldId="272"/>
            <ac:picMk id="1026" creationId="{300E2CC4-897F-3459-C56F-1D5757113EF3}"/>
          </ac:picMkLst>
        </pc:picChg>
        <pc:picChg chg="add mod">
          <ac:chgData name="Heather Hopkins" userId="fb065934-ab32-49f5-9aad-31b6986eceb1" providerId="ADAL" clId="{A5AB0FBD-5974-44A2-B876-3EDBF1D13F35}" dt="2023-02-07T13:31:11.407" v="1117" actId="1076"/>
          <ac:picMkLst>
            <pc:docMk/>
            <pc:sldMk cId="0" sldId="272"/>
            <ac:picMk id="1028" creationId="{E31110B4-E681-D381-38D8-9ACA33BAA78F}"/>
          </ac:picMkLst>
        </pc:picChg>
      </pc:sldChg>
      <pc:sldChg chg="ord modNotes">
        <pc:chgData name="Heather Hopkins" userId="fb065934-ab32-49f5-9aad-31b6986eceb1" providerId="ADAL" clId="{A5AB0FBD-5974-44A2-B876-3EDBF1D13F35}" dt="2023-02-07T13:27:25.493" v="723"/>
        <pc:sldMkLst>
          <pc:docMk/>
          <pc:sldMk cId="0" sldId="275"/>
        </pc:sldMkLst>
      </pc:sldChg>
      <pc:sldChg chg="addSp delSp modSp add mod modAnim">
        <pc:chgData name="Heather Hopkins" userId="fb065934-ab32-49f5-9aad-31b6986eceb1" providerId="ADAL" clId="{A5AB0FBD-5974-44A2-B876-3EDBF1D13F35}" dt="2023-02-07T13:30:20.430" v="1112" actId="1076"/>
        <pc:sldMkLst>
          <pc:docMk/>
          <pc:sldMk cId="1934835762" sldId="276"/>
        </pc:sldMkLst>
        <pc:spChg chg="mod">
          <ac:chgData name="Heather Hopkins" userId="fb065934-ab32-49f5-9aad-31b6986eceb1" providerId="ADAL" clId="{A5AB0FBD-5974-44A2-B876-3EDBF1D13F35}" dt="2023-02-07T13:30:00.318" v="1102" actId="14100"/>
          <ac:spMkLst>
            <pc:docMk/>
            <pc:sldMk cId="1934835762" sldId="276"/>
            <ac:spMk id="205" creationId="{00000000-0000-0000-0000-000000000000}"/>
          </ac:spMkLst>
        </pc:spChg>
        <pc:picChg chg="add mod">
          <ac:chgData name="Heather Hopkins" userId="fb065934-ab32-49f5-9aad-31b6986eceb1" providerId="ADAL" clId="{A5AB0FBD-5974-44A2-B876-3EDBF1D13F35}" dt="2023-02-07T13:30:20.430" v="1112" actId="1076"/>
          <ac:picMkLst>
            <pc:docMk/>
            <pc:sldMk cId="1934835762" sldId="276"/>
            <ac:picMk id="2050" creationId="{E36D9CCD-3FB4-4937-03D2-E18AA8573020}"/>
          </ac:picMkLst>
        </pc:picChg>
        <pc:picChg chg="add del mod">
          <ac:chgData name="Heather Hopkins" userId="fb065934-ab32-49f5-9aad-31b6986eceb1" providerId="ADAL" clId="{A5AB0FBD-5974-44A2-B876-3EDBF1D13F35}" dt="2023-02-07T13:29:50.500" v="1099"/>
          <ac:picMkLst>
            <pc:docMk/>
            <pc:sldMk cId="1934835762" sldId="276"/>
            <ac:picMk id="2052" creationId="{B4952EFC-61D4-2BEC-B3C3-7391118C9824}"/>
          </ac:picMkLst>
        </pc:picChg>
        <pc:picChg chg="add mod">
          <ac:chgData name="Heather Hopkins" userId="fb065934-ab32-49f5-9aad-31b6986eceb1" providerId="ADAL" clId="{A5AB0FBD-5974-44A2-B876-3EDBF1D13F35}" dt="2023-02-07T13:30:17.491" v="1110" actId="1076"/>
          <ac:picMkLst>
            <pc:docMk/>
            <pc:sldMk cId="1934835762" sldId="276"/>
            <ac:picMk id="2054" creationId="{A133D1C1-BD0E-9262-9196-B5A696D541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9742604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b9742604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48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acherspayteachers.com/Store/Students-Of-History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eacherspayteachers.com/Store/Students-Of-History" TargetMode="Externa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acherspayteachers.com/Store/Students-Of-History" TargetMode="Externa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File:Ft. Henry bombardement 18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09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l="10189" t="25582" r="10970"/>
          <a:stretch/>
        </p:blipFill>
        <p:spPr>
          <a:xfrm>
            <a:off x="200745" y="838200"/>
            <a:ext cx="8719477" cy="2590800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86" name="Google Shape;86;p13" descr="bombs.p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9000" y="1600200"/>
            <a:ext cx="5334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bombs.pn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5600" y="2133600"/>
            <a:ext cx="4572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bombs.pn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6200" y="2133600"/>
            <a:ext cx="5334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bombs.pn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76978" flipH="1">
            <a:off x="5019675" y="784225"/>
            <a:ext cx="358775" cy="4778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Students of History - </a:t>
            </a:r>
            <a:r>
              <a:rPr lang="en-US" sz="14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http://www.teacherspayteachers.com/Store/Students-Of-History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/>
        </p:nvSpPr>
        <p:spPr>
          <a:xfrm>
            <a:off x="0" y="1066800"/>
            <a:ext cx="9035100" cy="5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54864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US win victory </a:t>
            </a:r>
            <a:r>
              <a:rPr lang="en-US" sz="4400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on Lake Erie</a:t>
            </a:r>
            <a:endParaRPr/>
          </a:p>
          <a:p>
            <a:pPr marL="548640" marR="0" lvl="0" indent="-54864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Oliver Hazard Perry built a small fleet and defeated the mighty British Navy to take control of Lake Erie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909625" y="183975"/>
            <a:ext cx="7358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Battle of Lake Erie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075" y="3993975"/>
            <a:ext cx="4341250" cy="2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3" descr="http://www.washingtonpost.com/rf/image_606w/2010-2019/WashingtonPost/2012/06/05/Style/Images/1608BurningWH_Freeman1814_v2.jpg"/>
          <p:cNvPicPr preferRelativeResize="0"/>
          <p:nvPr/>
        </p:nvPicPr>
        <p:blipFill rotWithShape="1">
          <a:blip r:embed="rId3">
            <a:alphaModFix/>
          </a:blip>
          <a:srcRect t="-104"/>
          <a:stretch/>
        </p:blipFill>
        <p:spPr>
          <a:xfrm>
            <a:off x="0" y="533400"/>
            <a:ext cx="9144000" cy="632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 l="3667" t="25926" r="3683"/>
          <a:stretch/>
        </p:blipFill>
        <p:spPr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0" y="1066800"/>
            <a:ext cx="7467600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5486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British capture DC in Aug. 1814</a:t>
            </a:r>
            <a:endParaRPr/>
          </a:p>
          <a:p>
            <a:pPr marL="548640" marR="0" lvl="0" indent="-54864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Set fire to the Presidential mansion &amp; Capitol</a:t>
            </a:r>
            <a:endParaRPr/>
          </a:p>
          <a:p>
            <a:pPr marL="548640" marR="0" lvl="0" indent="-54864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Madison escaped to VA &amp; Dolley Madison saves many valuables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4" descr="http://farm4.staticflickr.com/3230/2899511872_ab9bc32b8e_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4">
            <a:alphaModFix/>
          </a:blip>
          <a:srcRect t="20000"/>
          <a:stretch/>
        </p:blipFill>
        <p:spPr>
          <a:xfrm>
            <a:off x="-133350" y="-76200"/>
            <a:ext cx="941228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76200" y="1066800"/>
            <a:ext cx="7239000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5486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British advance to Baltimore</a:t>
            </a:r>
            <a:endParaRPr/>
          </a:p>
          <a:p>
            <a:pPr marL="548640" marR="0" lvl="0" indent="-54864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They bombard Ft. McHenry in Sept. 1814</a:t>
            </a:r>
            <a:endParaRPr/>
          </a:p>
          <a:p>
            <a:pPr marL="548640" marR="0" lvl="0" indent="-54864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Francis Scott Key witnesses the attack &amp; his poem about it becomes our National Anthem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5" descr="http://farm4.staticflickr.com/3055/2392508181_c89f4d980b_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 descr="http://registers.maryland.gov/main/region/baltimoreco/pix/nationalanthem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0"/>
            <a:ext cx="4208463" cy="68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2" descr="File:Ft. Henry bombardement 18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79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152400" y="228600"/>
            <a:ext cx="52578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Exit Ticket</a:t>
            </a:r>
            <a:endParaRPr/>
          </a:p>
        </p:txBody>
      </p:sp>
      <p:sp>
        <p:nvSpPr>
          <p:cNvPr id="228" name="Google Shape;228;p32"/>
          <p:cNvSpPr/>
          <p:nvPr/>
        </p:nvSpPr>
        <p:spPr>
          <a:xfrm>
            <a:off x="-152400" y="1447800"/>
            <a:ext cx="5029200" cy="5181600"/>
          </a:xfrm>
          <a:prstGeom prst="verticalScroll">
            <a:avLst>
              <a:gd name="adj" fmla="val 652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nton"/>
                <a:ea typeface="Anton"/>
                <a:cs typeface="Anton"/>
                <a:sym typeface="Anton"/>
              </a:rPr>
              <a:t>The Star Spangled Banner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O! say can you see by the dawn's early light,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What so proudly we hailed at the twilight's last gleaming,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Whose broad stripes and bright stars through the perilous fight,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O'er the ramparts we watched, were so gallantly streaming.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And the rockets' red glare, the bombs bursting in air,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Gave proof through the night that our flag was still there;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O! say does that star-spangled banner yet wave,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O'er the land of the free and the home of the brave?</a:t>
            </a:r>
            <a:endParaRPr/>
          </a:p>
        </p:txBody>
      </p:sp>
      <p:sp>
        <p:nvSpPr>
          <p:cNvPr id="229" name="Google Shape;229;p32"/>
          <p:cNvSpPr txBox="1"/>
          <p:nvPr/>
        </p:nvSpPr>
        <p:spPr>
          <a:xfrm>
            <a:off x="5867400" y="457200"/>
            <a:ext cx="344424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was the Star Spangled Banner written?</a:t>
            </a:r>
            <a:endParaRPr/>
          </a:p>
          <a:p>
            <a:pPr marL="342900" marR="0" lvl="1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going on?</a:t>
            </a:r>
            <a:endParaRPr/>
          </a:p>
          <a:p>
            <a:pPr marL="342900" marR="0" lvl="1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motivated Francis Scott Key to write this poem?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4572000" y="6019800"/>
            <a:ext cx="5334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Students of History - </a:t>
            </a:r>
            <a:r>
              <a:rPr lang="en-US" sz="14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http://www.teacherspayteachers.com/Store/Students-Of-History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 descr="http://www.historicalartprints.com/store/image/cache/data/Soldier%20Studies/1785-1815/TPW20%20-%20War%20of%201812,%20U.S.%20Infantry%20private%2015th%20Regiment%201812-1813-700x6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752600"/>
            <a:ext cx="41910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76200" y="1066800"/>
            <a:ext cx="6705600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54864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After battles across all of North America, a treaty is negotiated in Dec. 1814</a:t>
            </a:r>
            <a:endParaRPr/>
          </a:p>
          <a:p>
            <a:pPr marL="548640" marR="0" lvl="0" indent="-54864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The war ends in a stalemate with neither side gaining or losing territory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4">
            <a:alphaModFix/>
          </a:blip>
          <a:srcRect t="26048"/>
          <a:stretch/>
        </p:blipFill>
        <p:spPr>
          <a:xfrm>
            <a:off x="0" y="76200"/>
            <a:ext cx="9156700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Students of History - </a:t>
            </a:r>
            <a:r>
              <a:rPr lang="en-US" sz="14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http://www.teacherspayteachers.com/Store/Students-Of-History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 descr="http://upload.wikimedia.org/wikipedia/commons/thumb/3/35/Battle_of_New_Orleans.jpg/1024px-Battle_of_New_Orlea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76200" y="1066800"/>
            <a:ext cx="579120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Word of the Treaty has not yet reached New Orleans</a:t>
            </a:r>
            <a:endParaRPr/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In Jan. 1815, Gen. Andrew  Jackson decisively defeats the invading British </a:t>
            </a:r>
            <a:endParaRPr/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Makes Andrew Jackson a national hero </a:t>
            </a:r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4">
            <a:alphaModFix/>
          </a:blip>
          <a:srcRect t="26048"/>
          <a:stretch/>
        </p:blipFill>
        <p:spPr>
          <a:xfrm>
            <a:off x="-12700" y="0"/>
            <a:ext cx="9156700" cy="95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8" descr="http://clinton3.nara.gov/WH/glimpse/presidents/images/jm5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062038"/>
            <a:ext cx="3733800" cy="5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56700" cy="110331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 txBox="1"/>
          <p:nvPr/>
        </p:nvSpPr>
        <p:spPr>
          <a:xfrm>
            <a:off x="3962400" y="1219200"/>
            <a:ext cx="5181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C00000"/>
                </a:solidFill>
                <a:latin typeface="Anton"/>
                <a:ea typeface="Anton"/>
                <a:cs typeface="Anton"/>
                <a:sym typeface="Anton"/>
              </a:rPr>
              <a:t>Surge in American Nationalism (Patriotism)</a:t>
            </a:r>
            <a:endParaRPr dirty="0"/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C00000"/>
                </a:solidFill>
                <a:latin typeface="Anton"/>
                <a:ea typeface="Anton"/>
                <a:cs typeface="Anton"/>
                <a:sym typeface="Anton"/>
              </a:rPr>
              <a:t>Election of James Monroe</a:t>
            </a:r>
            <a:endParaRPr dirty="0"/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C00000"/>
                </a:solidFill>
                <a:latin typeface="Anton"/>
                <a:ea typeface="Anton"/>
                <a:cs typeface="Anton"/>
                <a:sym typeface="Anton"/>
              </a:rPr>
              <a:t>The Era of Good Feelings- 1817-1825</a:t>
            </a:r>
            <a:endParaRPr dirty="0"/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C00000"/>
                </a:solidFill>
                <a:latin typeface="Anton"/>
                <a:ea typeface="Anton"/>
                <a:cs typeface="Anton"/>
                <a:sym typeface="Anton"/>
              </a:rPr>
              <a:t>One political party- The Republicans dominate politics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/>
        </p:nvSpPr>
        <p:spPr>
          <a:xfrm>
            <a:off x="173751" y="896801"/>
            <a:ext cx="9082674" cy="235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</a:pPr>
            <a:r>
              <a:rPr lang="en-US" sz="3000" dirty="0">
                <a:solidFill>
                  <a:srgbClr val="C00000"/>
                </a:solidFill>
                <a:latin typeface="Anton"/>
                <a:sym typeface="Anton"/>
              </a:rPr>
              <a:t>Native Americans:</a:t>
            </a:r>
          </a:p>
          <a:p>
            <a:pPr marL="365760" lvl="3" indent="-353060">
              <a:buClr>
                <a:srgbClr val="C0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C00000"/>
                </a:solidFill>
                <a:latin typeface="Anton"/>
                <a:sym typeface="Anton"/>
              </a:rPr>
              <a:t>       Because Tecumseh died in Battle of the Thames River , many Native American Groups break alliances</a:t>
            </a:r>
          </a:p>
          <a:p>
            <a:pPr marL="365760" marR="0" lvl="0" indent="-35306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C00000"/>
                </a:solidFill>
                <a:latin typeface="Anton"/>
                <a:sym typeface="Anton"/>
              </a:rPr>
              <a:t>     Creek War – Creek give up 1000’s of acres of land in Treaty of Fort Jackson</a:t>
            </a:r>
          </a:p>
          <a:p>
            <a:pPr marL="12700" marR="0" lvl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</a:pPr>
            <a:endParaRPr lang="en-US" sz="3000" dirty="0">
              <a:solidFill>
                <a:srgbClr val="C00000"/>
              </a:solidFill>
              <a:latin typeface="Anton"/>
              <a:sym typeface="Anton"/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6450" y="-73650"/>
            <a:ext cx="9156699" cy="110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The Creek War | Chickasaw.tv">
            <a:extLst>
              <a:ext uri="{FF2B5EF4-FFF2-40B4-BE49-F238E27FC236}">
                <a16:creationId xmlns:a16="http://schemas.microsoft.com/office/drawing/2014/main" id="{E31110B4-E681-D381-38D8-9ACA33BA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72" y="3429000"/>
            <a:ext cx="5908431" cy="33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/>
        </p:nvSpPr>
        <p:spPr>
          <a:xfrm>
            <a:off x="550985" y="896800"/>
            <a:ext cx="8705440" cy="2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</a:pPr>
            <a:endParaRPr lang="en-US" sz="3000" dirty="0">
              <a:solidFill>
                <a:srgbClr val="C00000"/>
              </a:solidFill>
              <a:latin typeface="Anton"/>
              <a:sym typeface="Anton"/>
            </a:endParaRPr>
          </a:p>
          <a:p>
            <a:pPr marL="365760" marR="0" lvl="0" indent="-35306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C00000"/>
                </a:solidFill>
                <a:latin typeface="Anton"/>
                <a:sym typeface="Anton"/>
              </a:rPr>
              <a:t>INCREASED MANUFACTURING – </a:t>
            </a:r>
          </a:p>
          <a:p>
            <a:pPr marL="12700" marR="0" lvl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</a:pPr>
            <a:r>
              <a:rPr lang="en-US" sz="3000" dirty="0">
                <a:solidFill>
                  <a:srgbClr val="C00000"/>
                </a:solidFill>
                <a:latin typeface="Anton"/>
                <a:sym typeface="Anton"/>
              </a:rPr>
              <a:t>Because we didn’t like relying on trade with England and France, we begin to build our own factories and produce our own goods.</a:t>
            </a:r>
            <a:endParaRPr sz="1200" dirty="0"/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6450" y="-73650"/>
            <a:ext cx="9156699" cy="110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Waltham-Lowell system - Wikipedia">
            <a:extLst>
              <a:ext uri="{FF2B5EF4-FFF2-40B4-BE49-F238E27FC236}">
                <a16:creationId xmlns:a16="http://schemas.microsoft.com/office/drawing/2014/main" id="{E36D9CCD-3FB4-4937-03D2-E18AA857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72" y="3481769"/>
            <a:ext cx="3701094" cy="28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Factory System">
            <a:extLst>
              <a:ext uri="{FF2B5EF4-FFF2-40B4-BE49-F238E27FC236}">
                <a16:creationId xmlns:a16="http://schemas.microsoft.com/office/drawing/2014/main" id="{A133D1C1-BD0E-9262-9196-B5A696D5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0" y="3354382"/>
            <a:ext cx="4634343" cy="260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3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http://canvasprintnow.com/wp-content/uploads/USA-vintage-fla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http://teachers.henrico.k12.va.us/tucker/strusky_m/webquests/VUS6_MadisonMonroe/Impressmen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4613" y="1219200"/>
            <a:ext cx="504348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304800" y="1219200"/>
            <a:ext cx="35052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en-US" sz="3600" b="0" i="0" u="sng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Impressment-</a:t>
            </a:r>
            <a:r>
              <a:rPr lang="en-US" sz="36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 British were stopping American ships and forcing American sailors into the British navy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5">
            <a:alphaModFix/>
          </a:blip>
          <a:srcRect t="33102"/>
          <a:stretch/>
        </p:blipFill>
        <p:spPr>
          <a:xfrm>
            <a:off x="-12700" y="152400"/>
            <a:ext cx="9156700" cy="9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/>
        </p:nvSpPr>
        <p:spPr>
          <a:xfrm>
            <a:off x="5079625" y="1295400"/>
            <a:ext cx="4064400" cy="5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5306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C00000"/>
                </a:solidFill>
                <a:latin typeface="Anton"/>
                <a:ea typeface="Anton"/>
                <a:cs typeface="Anton"/>
                <a:sym typeface="Anton"/>
              </a:rPr>
              <a:t>Economic Nationalism through Henry Clay’s American System to unite the country</a:t>
            </a:r>
            <a:endParaRPr sz="1200"/>
          </a:p>
          <a:p>
            <a:pPr marL="365760" marR="0" lvl="0" indent="-353060" algn="l" rtl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C00000"/>
                </a:solidFill>
                <a:latin typeface="Anton"/>
                <a:ea typeface="Anton"/>
                <a:cs typeface="Anton"/>
                <a:sym typeface="Anton"/>
              </a:rPr>
              <a:t>3 parts - A Protectionist Tariff, 2nd National Bank, Internal Improvements (roads, canals, &amp; railroads)</a:t>
            </a:r>
            <a:endParaRPr sz="1200"/>
          </a:p>
        </p:txBody>
      </p:sp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700" y="76200"/>
            <a:ext cx="9156700" cy="110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 descr="http://upload.wikimedia.org/wikipedia/commons/8/8e/Lockport_bartlett_color_cro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488" y="1295400"/>
            <a:ext cx="4973637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1" descr="http://24.media.tumblr.com/tumblr_lvaseoQ9oG1qe0gveo1_5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5425" y="1179525"/>
            <a:ext cx="5848575" cy="46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/>
          <p:nvPr/>
        </p:nvSpPr>
        <p:spPr>
          <a:xfrm>
            <a:off x="-163550" y="1066800"/>
            <a:ext cx="4558500" cy="5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5306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rgbClr val="C00000"/>
                </a:solidFill>
                <a:latin typeface="Anton"/>
                <a:ea typeface="Anton"/>
                <a:cs typeface="Anton"/>
                <a:sym typeface="Anton"/>
              </a:rPr>
              <a:t>US increased its stature in the world</a:t>
            </a:r>
            <a:endParaRPr sz="1200"/>
          </a:p>
          <a:p>
            <a:pPr marL="365760" marR="0" lvl="0" indent="-353060" algn="l" rtl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rgbClr val="C00000"/>
                </a:solidFill>
                <a:latin typeface="Anton"/>
                <a:ea typeface="Anton"/>
                <a:cs typeface="Anton"/>
                <a:sym typeface="Anton"/>
              </a:rPr>
              <a:t>Monroe Doctrine asserts US’ role in Western Hemisphere</a:t>
            </a:r>
            <a:endParaRPr sz="1200"/>
          </a:p>
          <a:p>
            <a:pPr marL="365760" marR="0" lvl="0" indent="-353060" algn="l" rtl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rgbClr val="C00000"/>
                </a:solidFill>
                <a:latin typeface="Anton"/>
                <a:ea typeface="Anton"/>
                <a:cs typeface="Anton"/>
                <a:sym typeface="Anton"/>
              </a:rPr>
              <a:t>Adams-Onis Treaty with Spain brings Florida into the US</a:t>
            </a:r>
            <a:endParaRPr sz="1200"/>
          </a:p>
        </p:txBody>
      </p:sp>
      <p:pic>
        <p:nvPicPr>
          <p:cNvPr id="221" name="Google Shape;22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700" y="76200"/>
            <a:ext cx="9156700" cy="1103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http://canvasprintnow.com/wp-content/uploads/USA-vintage-fla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Ograb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7048" y="3285325"/>
            <a:ext cx="4540900" cy="31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0" y="1066800"/>
            <a:ext cx="6705600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5486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 startAt="2"/>
            </a:pPr>
            <a:r>
              <a:rPr lang="en-US"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Britain was seizing American ships landing in French ports – a violation of neutral rights &amp; taking cargo</a:t>
            </a:r>
            <a:endParaRPr/>
          </a:p>
          <a:p>
            <a:pPr marL="548640" marR="0" lvl="0" indent="-548640" algn="l" rtl="0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 startAt="2"/>
            </a:pPr>
            <a:r>
              <a:rPr lang="en-US" sz="3200" b="0" i="0" u="sng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The Embargo Act </a:t>
            </a:r>
            <a:br>
              <a:rPr lang="en-US" sz="3200" b="0" i="0" u="sng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3200" b="0" i="0" u="sng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of 1807-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attempted </a:t>
            </a:r>
            <a:br>
              <a:rPr lang="en-US"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to solve problem </a:t>
            </a:r>
            <a:br>
              <a:rPr lang="en-US"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diplomatically by </a:t>
            </a:r>
            <a:br>
              <a:rPr lang="en-US"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closing all American </a:t>
            </a:r>
            <a:br>
              <a:rPr lang="en-US"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ports to foreign trade</a:t>
            </a:r>
            <a:br>
              <a:rPr lang="en-US"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but was unpopular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 t="33333"/>
          <a:stretch/>
        </p:blipFill>
        <p:spPr>
          <a:xfrm>
            <a:off x="-12700" y="152400"/>
            <a:ext cx="91567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 descr="http://canvasprintnow.com/wp-content/uploads/USA-vintage-fla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tecumseh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6150" y="1143000"/>
            <a:ext cx="43116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0" y="990600"/>
            <a:ext cx="4800600" cy="587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lang="en-US" sz="2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Tecumseh, Shawnee Indian chief, attacked frontier settlements</a:t>
            </a:r>
            <a:endParaRPr/>
          </a:p>
          <a:p>
            <a:pPr marL="514350" marR="0" lvl="0" indent="-514350" algn="l" rtl="0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lang="en-US" sz="2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Americans believed the British encouraged the Shawnee to attack</a:t>
            </a:r>
            <a:endParaRPr/>
          </a:p>
          <a:p>
            <a:pPr marL="514350" marR="0" lvl="0" indent="-514350" algn="l" rtl="0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lang="en-US" sz="2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William Henry Harrison defeated the Shawnee at the Battle of Tippecanoe and the final defeat and the death of Tecumseh occurred at the battle of the Thames</a:t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 t="33333"/>
          <a:stretch/>
        </p:blipFill>
        <p:spPr>
          <a:xfrm>
            <a:off x="-12700" y="152400"/>
            <a:ext cx="91567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 descr="http://canvasprintnow.com/wp-content/uploads/USA-vintage-fla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t="33333"/>
          <a:stretch/>
        </p:blipFill>
        <p:spPr>
          <a:xfrm>
            <a:off x="-12700" y="152400"/>
            <a:ext cx="91567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 descr="http://4.bp.blogspot.com/-b2UTTtPRjIc/Tmps1RoISOI/AAAAAAAAAdY/M4JhC34yCVo/s1600/flag_image1_50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4600" y="1143000"/>
            <a:ext cx="6437313" cy="430053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76200" y="990600"/>
            <a:ext cx="472440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7"/>
            </a:pPr>
            <a:r>
              <a:rPr lang="en-US" sz="36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British have not left the forts in the Ohio River Valley and are limiting territorial expansion opportunities in the West</a:t>
            </a:r>
            <a:endParaRPr/>
          </a:p>
          <a:p>
            <a:pPr marL="742950" marR="0" lvl="0" indent="-742950" algn="l" rtl="0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7"/>
            </a:pPr>
            <a:r>
              <a:rPr lang="en-US" sz="36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This is also a matter of national pride.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 descr="http://1.bp.blogspot.com/-bEikx3lTCS4/ThIzzfOX-BI/AAAAAAAAAFg/E_TGlx_tK-c/s1600/RareFlags_IAS_0015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685800"/>
            <a:ext cx="67056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76200" y="990600"/>
            <a:ext cx="4572000" cy="578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53594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“War Hawk” Republicans- mostly from the West and South</a:t>
            </a:r>
            <a:endParaRPr sz="1200"/>
          </a:p>
          <a:p>
            <a:pPr marL="548640" marR="0" lvl="0" indent="-53594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Henry Clay </a:t>
            </a:r>
            <a:r>
              <a:rPr lang="en-US" sz="32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of Kentucky- Speaker of the House of Representatives</a:t>
            </a:r>
            <a:endParaRPr sz="1200"/>
          </a:p>
          <a:p>
            <a:pPr marL="548640" marR="0" lvl="0" indent="-53594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John Calhoun- </a:t>
            </a:r>
            <a:r>
              <a:rPr lang="en-US" sz="32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Senator from South Carolina</a:t>
            </a:r>
            <a:endParaRPr sz="1200"/>
          </a:p>
        </p:txBody>
      </p:sp>
      <p:pic>
        <p:nvPicPr>
          <p:cNvPr id="129" name="Google Shape;129;p18" descr="http://www.senate.gov/artandhistory/art/resources/graphic/xlarge/32_0000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727075"/>
            <a:ext cx="3200400" cy="368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 descr="http://img.dictionary.com/john_calhoun-283506-341-40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9600" y="3192463"/>
            <a:ext cx="3124200" cy="366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6">
            <a:alphaModFix/>
          </a:blip>
          <a:srcRect l="12621" t="38657" r="13314"/>
          <a:stretch/>
        </p:blipFill>
        <p:spPr>
          <a:xfrm>
            <a:off x="304800" y="149225"/>
            <a:ext cx="8010525" cy="9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 descr="http://upload.wikimedia.org/wikipedia/commons/thumb/1/1d/James_Madison.jpg/631px-James_Madis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4650" y="762000"/>
            <a:ext cx="488315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l="12621" t="38657" r="13314"/>
          <a:stretch/>
        </p:blipFill>
        <p:spPr>
          <a:xfrm>
            <a:off x="304800" y="149225"/>
            <a:ext cx="8010525" cy="9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0" y="1331416"/>
            <a:ext cx="41910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54864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In June 1812, President James Madison asks Congress for a Declaration of War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 descr="http://www.indiana.edu/~liblilly/blog/wp-content/uploads/2012/07/VAC1755-0307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609600"/>
            <a:ext cx="8229600" cy="61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 t="32921"/>
          <a:stretch/>
        </p:blipFill>
        <p:spPr>
          <a:xfrm>
            <a:off x="-12700" y="0"/>
            <a:ext cx="9156700" cy="120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0" y="1066800"/>
            <a:ext cx="5334000" cy="574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54864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US win victory in York (present day Toronto)</a:t>
            </a:r>
            <a:endParaRPr/>
          </a:p>
          <a:p>
            <a:pPr marL="548640" marR="0" lvl="0" indent="-54864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Troops loot </a:t>
            </a:r>
            <a:br>
              <a:rPr lang="en-US"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and burn </a:t>
            </a:r>
            <a:br>
              <a:rPr lang="en-US"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the fort and </a:t>
            </a:r>
            <a:br>
              <a:rPr lang="en-US"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town (the </a:t>
            </a:r>
            <a:br>
              <a:rPr lang="en-US"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rPr>
              <a:t>capital city)</a:t>
            </a:r>
            <a:endParaRPr/>
          </a:p>
        </p:txBody>
      </p:sp>
      <p:pic>
        <p:nvPicPr>
          <p:cNvPr id="150" name="Google Shape;150;p21" descr="http://www.torontohistory.org/Graphics/Battle_of_York_Plaqu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7775" y="2033900"/>
            <a:ext cx="4447550" cy="43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t="27431" b="-5556"/>
          <a:stretch/>
        </p:blipFill>
        <p:spPr>
          <a:xfrm>
            <a:off x="0" y="0"/>
            <a:ext cx="9156700" cy="130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658</Words>
  <Application>Microsoft Office PowerPoint</Application>
  <PresentationFormat>On-screen Show (4:3)</PresentationFormat>
  <Paragraphs>61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Anton</vt:lpstr>
      <vt:lpstr>Calibri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Heather Hopkins</cp:lastModifiedBy>
  <cp:revision>1</cp:revision>
  <dcterms:modified xsi:type="dcterms:W3CDTF">2023-02-07T13:31:22Z</dcterms:modified>
</cp:coreProperties>
</file>